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31"/>
  </p:notesMasterIdLst>
  <p:handoutMasterIdLst>
    <p:handoutMasterId r:id="rId32"/>
  </p:handoutMasterIdLst>
  <p:sldIdLst>
    <p:sldId id="261" r:id="rId3"/>
    <p:sldId id="262" r:id="rId4"/>
    <p:sldId id="279" r:id="rId5"/>
    <p:sldId id="263" r:id="rId6"/>
    <p:sldId id="264" r:id="rId7"/>
    <p:sldId id="266" r:id="rId8"/>
    <p:sldId id="265" r:id="rId9"/>
    <p:sldId id="267" r:id="rId10"/>
    <p:sldId id="268" r:id="rId11"/>
    <p:sldId id="270" r:id="rId12"/>
    <p:sldId id="271" r:id="rId13"/>
    <p:sldId id="269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TW" sz="1200"/>
            </a:lvl1pPr>
          </a:lstStyle>
          <a:p>
            <a:fld id="{59041DB8-B66F-4DC8-A96E-33677E0F90FF}" type="datetimeFigureOut">
              <a:rPr lang="en-US" altLang="zh-TW" smtClean="0"/>
              <a:t>1/5/2018</a:t>
            </a:fld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TW" sz="1200"/>
            </a:lvl1pPr>
          </a:lstStyle>
          <a:p>
            <a:fld id="{1604A0D4-B89B-4ADD-AF9E-38636B40EE4E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0">
              <a:defRPr lang="zh-TW" sz="1200"/>
            </a:lvl1pPr>
          </a:lstStyle>
          <a:p>
            <a:fld id="{DEB49C4A-65AC-492D-9701-81B46C3AD0E4}" type="datetimeFigureOut">
              <a:t>2018/1/5</a:t>
            </a:fld>
            <a:endParaRPr 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0">
              <a:defRPr lang="zh-TW" sz="1200"/>
            </a:lvl1pPr>
          </a:lstStyle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0">
              <a:defRPr lang="zh-TW" sz="1200"/>
            </a:lvl1pPr>
          </a:lstStyle>
          <a:p>
            <a:fld id="{82869989-EB00-4EE7-BCB5-25BDC5BB29F8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zh-TW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直線接點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接點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接點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接點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接點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接點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接點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接點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接點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接點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接點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接點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接點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接點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群組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直線接點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線接點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接點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接點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接點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群組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直線接點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線接點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線接點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線接點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線接點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直線接點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接點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線接點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接點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接點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群組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直線接點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接點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接點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接點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接點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群組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直線接點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接點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線接點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線接點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接點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直線接點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接點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接點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接點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接點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 latinLnBrk="0">
              <a:lnSpc>
                <a:spcPct val="76000"/>
              </a:lnSpc>
              <a:defRPr lang="zh-TW" sz="8000" cap="none" baseline="0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 latinLnBrk="0">
              <a:spcBef>
                <a:spcPts val="0"/>
              </a:spcBef>
              <a:buNone/>
              <a:defRPr lang="zh-TW" sz="2000" b="0">
                <a:solidFill>
                  <a:schemeClr val="accent1"/>
                </a:solidFill>
              </a:defRPr>
            </a:lvl1pPr>
            <a:lvl2pPr marL="457200" indent="0" algn="ctr" latinLnBrk="0">
              <a:buNone/>
              <a:defRPr lang="zh-TW" sz="2000"/>
            </a:lvl2pPr>
            <a:lvl3pPr marL="914400" indent="0" algn="ctr" latinLnBrk="0">
              <a:buNone/>
              <a:defRPr lang="zh-TW" sz="1800"/>
            </a:lvl3pPr>
            <a:lvl4pPr marL="1371600" indent="0" algn="ctr" latinLnBrk="0">
              <a:buNone/>
              <a:defRPr lang="zh-TW" sz="1600"/>
            </a:lvl4pPr>
            <a:lvl5pPr marL="1828800" indent="0" algn="ctr" latinLnBrk="0">
              <a:buNone/>
              <a:defRPr lang="zh-TW" sz="1600"/>
            </a:lvl5pPr>
            <a:lvl6pPr marL="2286000" indent="0" algn="ctr" latinLnBrk="0">
              <a:buNone/>
              <a:defRPr lang="zh-TW" sz="1600"/>
            </a:lvl6pPr>
            <a:lvl7pPr marL="2743200" indent="0" algn="ctr" latinLnBrk="0">
              <a:buNone/>
              <a:defRPr lang="zh-TW" sz="1600"/>
            </a:lvl7pPr>
            <a:lvl8pPr marL="3200400" indent="0" algn="ctr" latinLnBrk="0">
              <a:buNone/>
              <a:defRPr lang="zh-TW" sz="1600"/>
            </a:lvl8pPr>
            <a:lvl9pPr marL="3657600" indent="0" algn="ctr" latinLnBrk="0">
              <a:buNone/>
              <a:defRPr lang="zh-TW"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dirty="0"/>
          </a:p>
        </p:txBody>
      </p:sp>
      <p:cxnSp>
        <p:nvCxnSpPr>
          <p:cNvPr id="58" name="直線接點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垂直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垂直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t>2018/1/5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垂直文字版面配置區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t>2018/1/5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t>2018/1/5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直線接點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接點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接點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接點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接點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接點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接點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接點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接點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接點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接點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接點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接點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接點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群組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直線接點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接點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接點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接點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接點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群組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直線接點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線接點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線接點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線接點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接點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直線接點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線接點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接點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接點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接點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群組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直線接點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接點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接點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接點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接點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群組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直線接點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線接點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線接點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接點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線接點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直線接點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接點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接點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接點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線接點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 latinLnBrk="0">
              <a:lnSpc>
                <a:spcPct val="85000"/>
              </a:lnSpc>
              <a:defRPr lang="zh-TW" sz="6000" cap="none" baseline="0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2000" b="0">
                <a:solidFill>
                  <a:schemeClr val="tx1"/>
                </a:solidFill>
              </a:defRPr>
            </a:lvl1pPr>
            <a:lvl2pPr marL="457200" indent="0" latinLnBrk="0">
              <a:buNone/>
              <a:defRPr lang="zh-TW" sz="2000"/>
            </a:lvl2pPr>
            <a:lvl3pPr marL="914400" indent="0" latinLnBrk="0">
              <a:buNone/>
              <a:defRPr lang="zh-TW" sz="1800"/>
            </a:lvl3pPr>
            <a:lvl4pPr marL="1371600" indent="0" latinLnBrk="0">
              <a:buNone/>
              <a:defRPr lang="zh-TW" sz="1600"/>
            </a:lvl4pPr>
            <a:lvl5pPr marL="1828800" indent="0" latinLnBrk="0">
              <a:buNone/>
              <a:defRPr lang="zh-TW" sz="1600"/>
            </a:lvl5pPr>
            <a:lvl6pPr marL="2286000" indent="0" latinLnBrk="0">
              <a:buNone/>
              <a:defRPr lang="zh-TW" sz="1600"/>
            </a:lvl6pPr>
            <a:lvl7pPr marL="2743200" indent="0" latinLnBrk="0">
              <a:buNone/>
              <a:defRPr lang="zh-TW" sz="1600"/>
            </a:lvl7pPr>
            <a:lvl8pPr marL="3200400" indent="0" latinLnBrk="0">
              <a:buNone/>
              <a:defRPr lang="zh-TW" sz="1600"/>
            </a:lvl8pPr>
            <a:lvl9pPr marL="3657600" indent="0" latinLnBrk="0">
              <a:buNone/>
              <a:defRPr lang="zh-TW" sz="16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cxnSp>
        <p:nvCxnSpPr>
          <p:cNvPr id="58" name="直線接點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 latinLnBrk="0">
              <a:defRPr lang="zh-TW" sz="2000"/>
            </a:lvl1pPr>
            <a:lvl2pPr latinLnBrk="0">
              <a:defRPr lang="zh-TW" sz="1800"/>
            </a:lvl2pPr>
            <a:lvl3pPr latinLnBrk="0">
              <a:defRPr lang="zh-TW" sz="1600"/>
            </a:lvl3pPr>
            <a:lvl4pPr latinLnBrk="0">
              <a:defRPr lang="zh-TW" sz="1400"/>
            </a:lvl4pPr>
            <a:lvl5pPr latinLnBrk="0">
              <a:defRPr lang="zh-TW" sz="1400"/>
            </a:lvl5pPr>
            <a:lvl6pPr latinLnBrk="0">
              <a:defRPr lang="zh-TW" sz="1800"/>
            </a:lvl6pPr>
            <a:lvl7pPr latinLnBrk="0">
              <a:defRPr lang="zh-TW" sz="1800"/>
            </a:lvl7pPr>
            <a:lvl8pPr latinLnBrk="0">
              <a:defRPr lang="zh-TW" sz="1800"/>
            </a:lvl8pPr>
            <a:lvl9pPr latinLnBrk="0">
              <a:defRPr lang="zh-TW" sz="18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 latinLnBrk="0">
              <a:defRPr lang="zh-TW" sz="2000"/>
            </a:lvl1pPr>
            <a:lvl2pPr latinLnBrk="0">
              <a:defRPr lang="zh-TW" sz="1800"/>
            </a:lvl2pPr>
            <a:lvl3pPr latinLnBrk="0">
              <a:defRPr lang="zh-TW" sz="1600"/>
            </a:lvl3pPr>
            <a:lvl4pPr latinLnBrk="0">
              <a:defRPr lang="zh-TW" sz="1400"/>
            </a:lvl4pPr>
            <a:lvl5pPr latinLnBrk="0">
              <a:defRPr lang="zh-TW" sz="1400"/>
            </a:lvl5pPr>
            <a:lvl6pPr latinLnBrk="0">
              <a:defRPr lang="zh-TW" sz="1800"/>
            </a:lvl6pPr>
            <a:lvl7pPr latinLnBrk="0">
              <a:defRPr lang="zh-TW" sz="1800"/>
            </a:lvl7pPr>
            <a:lvl8pPr latinLnBrk="0">
              <a:defRPr lang="zh-TW" sz="1800"/>
            </a:lvl8pPr>
            <a:lvl9pPr latinLnBrk="0">
              <a:defRPr lang="zh-TW" sz="18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t>2018/1/5</a:t>
            </a:fld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2000" b="0">
                <a:solidFill>
                  <a:schemeClr val="accent1"/>
                </a:solidFill>
              </a:defRPr>
            </a:lvl1pPr>
            <a:lvl2pPr marL="457200" indent="0" latinLnBrk="0">
              <a:buNone/>
              <a:defRPr lang="zh-TW" sz="2000" b="1"/>
            </a:lvl2pPr>
            <a:lvl3pPr marL="914400" indent="0" latinLnBrk="0">
              <a:buNone/>
              <a:defRPr lang="zh-TW" sz="1800" b="1"/>
            </a:lvl3pPr>
            <a:lvl4pPr marL="1371600" indent="0" latinLnBrk="0">
              <a:buNone/>
              <a:defRPr lang="zh-TW" sz="1600" b="1"/>
            </a:lvl4pPr>
            <a:lvl5pPr marL="1828800" indent="0" latinLnBrk="0">
              <a:buNone/>
              <a:defRPr lang="zh-TW" sz="1600" b="1"/>
            </a:lvl5pPr>
            <a:lvl6pPr marL="2286000" indent="0" latinLnBrk="0">
              <a:buNone/>
              <a:defRPr lang="zh-TW" sz="1600" b="1"/>
            </a:lvl6pPr>
            <a:lvl7pPr marL="2743200" indent="0" latinLnBrk="0">
              <a:buNone/>
              <a:defRPr lang="zh-TW" sz="1600" b="1"/>
            </a:lvl7pPr>
            <a:lvl8pPr marL="3200400" indent="0" latinLnBrk="0">
              <a:buNone/>
              <a:defRPr lang="zh-TW" sz="1600" b="1"/>
            </a:lvl8pPr>
            <a:lvl9pPr marL="3657600" indent="0" latinLnBrk="0">
              <a:buNone/>
              <a:defRPr lang="zh-TW"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 latinLnBrk="0">
              <a:defRPr lang="zh-TW" sz="2000"/>
            </a:lvl1pPr>
            <a:lvl2pPr latinLnBrk="0">
              <a:defRPr lang="zh-TW" sz="1800"/>
            </a:lvl2pPr>
            <a:lvl3pPr latinLnBrk="0">
              <a:defRPr lang="zh-TW" sz="1600"/>
            </a:lvl3pPr>
            <a:lvl4pPr latinLnBrk="0">
              <a:defRPr lang="zh-TW" sz="1400"/>
            </a:lvl4pPr>
            <a:lvl5pPr latinLnBrk="0">
              <a:defRPr lang="zh-TW" sz="1400"/>
            </a:lvl5pPr>
            <a:lvl6pPr latinLnBrk="0">
              <a:defRPr lang="zh-TW" sz="1600"/>
            </a:lvl6pPr>
            <a:lvl7pPr latinLnBrk="0">
              <a:defRPr lang="zh-TW" sz="1600"/>
            </a:lvl7pPr>
            <a:lvl8pPr latinLnBrk="0">
              <a:defRPr lang="zh-TW" sz="1600"/>
            </a:lvl8pPr>
            <a:lvl9pPr latinLnBrk="0">
              <a:defRPr lang="zh-TW" sz="16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 latinLnBrk="0">
              <a:spcBef>
                <a:spcPts val="0"/>
              </a:spcBef>
              <a:buNone/>
              <a:defRPr lang="zh-TW" sz="2000" b="0">
                <a:solidFill>
                  <a:schemeClr val="accent1"/>
                </a:solidFill>
              </a:defRPr>
            </a:lvl1pPr>
            <a:lvl2pPr marL="457200" indent="0" latinLnBrk="0">
              <a:buNone/>
              <a:defRPr lang="zh-TW" sz="2000" b="1"/>
            </a:lvl2pPr>
            <a:lvl3pPr marL="914400" indent="0" latinLnBrk="0">
              <a:buNone/>
              <a:defRPr lang="zh-TW" sz="1800" b="1"/>
            </a:lvl3pPr>
            <a:lvl4pPr marL="1371600" indent="0" latinLnBrk="0">
              <a:buNone/>
              <a:defRPr lang="zh-TW" sz="1600" b="1"/>
            </a:lvl4pPr>
            <a:lvl5pPr marL="1828800" indent="0" latinLnBrk="0">
              <a:buNone/>
              <a:defRPr lang="zh-TW" sz="1600" b="1"/>
            </a:lvl5pPr>
            <a:lvl6pPr marL="2286000" indent="0" latinLnBrk="0">
              <a:buNone/>
              <a:defRPr lang="zh-TW" sz="1600" b="1"/>
            </a:lvl6pPr>
            <a:lvl7pPr marL="2743200" indent="0" latinLnBrk="0">
              <a:buNone/>
              <a:defRPr lang="zh-TW" sz="1600" b="1"/>
            </a:lvl7pPr>
            <a:lvl8pPr marL="3200400" indent="0" latinLnBrk="0">
              <a:buNone/>
              <a:defRPr lang="zh-TW" sz="1600" b="1"/>
            </a:lvl8pPr>
            <a:lvl9pPr marL="3657600" indent="0" latinLnBrk="0">
              <a:buNone/>
              <a:defRPr lang="zh-TW"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 latinLnBrk="0">
              <a:defRPr lang="zh-TW" sz="2000"/>
            </a:lvl1pPr>
            <a:lvl2pPr latinLnBrk="0">
              <a:defRPr lang="zh-TW" sz="1800"/>
            </a:lvl2pPr>
            <a:lvl3pPr latinLnBrk="0">
              <a:defRPr lang="zh-TW" sz="1600"/>
            </a:lvl3pPr>
            <a:lvl4pPr latinLnBrk="0">
              <a:defRPr lang="zh-TW" sz="1400"/>
            </a:lvl4pPr>
            <a:lvl5pPr latinLnBrk="0">
              <a:defRPr lang="zh-TW" sz="1400"/>
            </a:lvl5pPr>
            <a:lvl6pPr latinLnBrk="0">
              <a:defRPr lang="zh-TW" sz="1600"/>
            </a:lvl6pPr>
            <a:lvl7pPr latinLnBrk="0">
              <a:defRPr lang="zh-TW" sz="1600"/>
            </a:lvl7pPr>
            <a:lvl8pPr latinLnBrk="0">
              <a:defRPr lang="zh-TW" sz="1600"/>
            </a:lvl8pPr>
            <a:lvl9pPr latinLnBrk="0">
              <a:defRPr lang="zh-TW" sz="16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t>2018/1/5</a:t>
            </a:fld>
            <a:endParaRPr lang="zh-TW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t>2018/1/5</a:t>
            </a:fld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群組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直線接點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接點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接點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接點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接點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接點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接點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接點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接點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接點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接點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接點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接點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接點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接點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接點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群組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直線接點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接點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直線接點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線接點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直線接點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群組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直線接點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直線接點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直線接點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直線接點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直線接點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直線接點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直線接點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直線接點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直線接點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直線接點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群組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直線接點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接點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接點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接點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接點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群組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直線接點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直線接點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線接點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線接點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直線接點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直線接點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接點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接點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接點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接點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2" name="日期版面配置區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t>2018/1/5</a:t>
            </a:fld>
            <a:endParaRPr lang="zh-TW"/>
          </a:p>
        </p:txBody>
      </p:sp>
      <p:sp>
        <p:nvSpPr>
          <p:cNvPr id="213" name="頁尾版面配置區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214" name="投影片編號版面配置區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群組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直線接點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接點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接點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接點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接點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接點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接點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接點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接點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接點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接點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接點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接點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接點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群組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直線接點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接點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接點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接點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接點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群組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直線接點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線接點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接點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線接點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直線接點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直線接點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接點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接點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線接點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線接點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群組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直線接點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接點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接點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接點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接點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群組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直線接點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接點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線接點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線接點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線接點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直線接點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接點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線接點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接點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線接點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矩形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 latinLnBrk="0">
              <a:defRPr lang="zh-TW" sz="2600">
                <a:solidFill>
                  <a:schemeClr val="bg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 latinLnBrk="0">
              <a:defRPr lang="zh-TW" sz="2000"/>
            </a:lvl1pPr>
            <a:lvl2pPr latinLnBrk="0">
              <a:defRPr lang="zh-TW" sz="1800"/>
            </a:lvl2pPr>
            <a:lvl3pPr latinLnBrk="0">
              <a:defRPr lang="zh-TW" sz="1600"/>
            </a:lvl3pPr>
            <a:lvl4pPr latinLnBrk="0">
              <a:defRPr lang="zh-TW" sz="1400"/>
            </a:lvl4pPr>
            <a:lvl5pPr latinLnBrk="0">
              <a:defRPr lang="zh-TW" sz="1400"/>
            </a:lvl5pPr>
            <a:lvl6pPr latinLnBrk="0">
              <a:defRPr lang="zh-TW" sz="2000"/>
            </a:lvl6pPr>
            <a:lvl7pPr latinLnBrk="0">
              <a:defRPr lang="zh-TW" sz="2000"/>
            </a:lvl7pPr>
            <a:lvl8pPr latinLnBrk="0">
              <a:defRPr lang="zh-TW" sz="2000"/>
            </a:lvl8pPr>
            <a:lvl9pPr latinLnBrk="0">
              <a:defRPr lang="zh-TW"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 latinLnBrk="0">
              <a:spcBef>
                <a:spcPts val="1200"/>
              </a:spcBef>
              <a:buNone/>
              <a:defRPr lang="zh-TW" sz="1600">
                <a:solidFill>
                  <a:schemeClr val="bg1"/>
                </a:solidFill>
              </a:defRPr>
            </a:lvl1pPr>
            <a:lvl2pPr marL="457200" indent="0" latinLnBrk="0">
              <a:buNone/>
              <a:defRPr lang="zh-TW" sz="1400"/>
            </a:lvl2pPr>
            <a:lvl3pPr marL="914400" indent="0" latinLnBrk="0">
              <a:buNone/>
              <a:defRPr lang="zh-TW" sz="1200"/>
            </a:lvl3pPr>
            <a:lvl4pPr marL="1371600" indent="0" latinLnBrk="0">
              <a:buNone/>
              <a:defRPr lang="zh-TW" sz="1000"/>
            </a:lvl4pPr>
            <a:lvl5pPr marL="1828800" indent="0" latinLnBrk="0">
              <a:buNone/>
              <a:defRPr lang="zh-TW" sz="1000"/>
            </a:lvl5pPr>
            <a:lvl6pPr marL="2286000" indent="0" latinLnBrk="0">
              <a:buNone/>
              <a:defRPr lang="zh-TW" sz="1000"/>
            </a:lvl6pPr>
            <a:lvl7pPr marL="2743200" indent="0" latinLnBrk="0">
              <a:buNone/>
              <a:defRPr lang="zh-TW" sz="1000"/>
            </a:lvl7pPr>
            <a:lvl8pPr marL="3200400" indent="0" latinLnBrk="0">
              <a:buNone/>
              <a:defRPr lang="zh-TW" sz="1000"/>
            </a:lvl8pPr>
            <a:lvl9pPr marL="3657600" indent="0" latinLnBrk="0">
              <a:buNone/>
              <a:defRPr lang="zh-TW"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cxnSp>
        <p:nvCxnSpPr>
          <p:cNvPr id="60" name="直線接點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F629-ECA2-4CF3-B790-9D9BDED98269}" type="datetime1">
              <a:t>2018/1/5</a:t>
            </a:fld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/>
          </a:p>
        </p:txBody>
      </p:sp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pPr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群組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直線接點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接點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接點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接點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接點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接點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接點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接點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接點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接點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接點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接點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接點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接點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接點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接點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群組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直線接點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接點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接點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接點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接點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群組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直線接點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線接點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線接點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接點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線接點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直線接點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接點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接點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接點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線接點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群組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直線接點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接點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接點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接點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接點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群組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直線接點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線接點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接點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線接點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線接點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直線接點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接點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接點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線接點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接點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矩形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 latinLnBrk="0">
              <a:buNone/>
              <a:defRPr lang="zh-TW" sz="2000"/>
            </a:lvl1pPr>
            <a:lvl2pPr marL="457200" indent="0" latinLnBrk="0">
              <a:buNone/>
              <a:defRPr lang="zh-TW" sz="2800"/>
            </a:lvl2pPr>
            <a:lvl3pPr marL="914400" indent="0" latinLnBrk="0">
              <a:buNone/>
              <a:defRPr lang="zh-TW" sz="2400"/>
            </a:lvl3pPr>
            <a:lvl4pPr marL="1371600" indent="0" latinLnBrk="0">
              <a:buNone/>
              <a:defRPr lang="zh-TW" sz="2000"/>
            </a:lvl4pPr>
            <a:lvl5pPr marL="1828800" indent="0" latinLnBrk="0">
              <a:buNone/>
              <a:defRPr lang="zh-TW" sz="2000"/>
            </a:lvl5pPr>
            <a:lvl6pPr marL="2286000" indent="0" latinLnBrk="0">
              <a:buNone/>
              <a:defRPr lang="zh-TW" sz="2000"/>
            </a:lvl6pPr>
            <a:lvl7pPr marL="2743200" indent="0" latinLnBrk="0">
              <a:buNone/>
              <a:defRPr lang="zh-TW" sz="2000"/>
            </a:lvl7pPr>
            <a:lvl8pPr marL="3200400" indent="0" latinLnBrk="0">
              <a:buNone/>
              <a:defRPr lang="zh-TW" sz="2000"/>
            </a:lvl8pPr>
            <a:lvl9pPr marL="3657600" indent="0" latinLnBrk="0">
              <a:buNone/>
              <a:defRPr lang="zh-TW" sz="2000"/>
            </a:lvl9pPr>
          </a:lstStyle>
          <a:p>
            <a:r>
              <a:rPr lang="zh-TW" altLang="en-US" smtClean="0"/>
              <a:t>按一下圖示以新增圖片</a:t>
            </a:r>
            <a:endParaRPr lang="zh-TW" dirty="0"/>
          </a:p>
        </p:txBody>
      </p:sp>
      <p:cxnSp>
        <p:nvCxnSpPr>
          <p:cNvPr id="59" name="直線接點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 latinLnBrk="0">
              <a:defRPr lang="zh-TW" sz="2600">
                <a:solidFill>
                  <a:schemeClr val="bg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 latinLnBrk="0">
              <a:spcBef>
                <a:spcPts val="1200"/>
              </a:spcBef>
              <a:buNone/>
              <a:defRPr lang="zh-TW" sz="1600">
                <a:solidFill>
                  <a:schemeClr val="bg1"/>
                </a:solidFill>
              </a:defRPr>
            </a:lvl1pPr>
            <a:lvl2pPr marL="457200" indent="0" latinLnBrk="0">
              <a:buNone/>
              <a:defRPr lang="zh-TW" sz="1400"/>
            </a:lvl2pPr>
            <a:lvl3pPr marL="914400" indent="0" latinLnBrk="0">
              <a:buNone/>
              <a:defRPr lang="zh-TW" sz="1200"/>
            </a:lvl3pPr>
            <a:lvl4pPr marL="1371600" indent="0" latinLnBrk="0">
              <a:buNone/>
              <a:defRPr lang="zh-TW" sz="1000"/>
            </a:lvl4pPr>
            <a:lvl5pPr marL="1828800" indent="0" latinLnBrk="0">
              <a:buNone/>
              <a:defRPr lang="zh-TW" sz="1000"/>
            </a:lvl5pPr>
            <a:lvl6pPr marL="2286000" indent="0" latinLnBrk="0">
              <a:buNone/>
              <a:defRPr lang="zh-TW" sz="1000"/>
            </a:lvl6pPr>
            <a:lvl7pPr marL="2743200" indent="0" latinLnBrk="0">
              <a:buNone/>
              <a:defRPr lang="zh-TW" sz="1000"/>
            </a:lvl7pPr>
            <a:lvl8pPr marL="3200400" indent="0" latinLnBrk="0">
              <a:buNone/>
              <a:defRPr lang="zh-TW" sz="1000"/>
            </a:lvl8pPr>
            <a:lvl9pPr marL="3657600" indent="0" latinLnBrk="0">
              <a:buNone/>
              <a:defRPr lang="zh-TW"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群組 95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7" name="直線接點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接點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接點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接點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線接點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接點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接點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接點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接點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線接點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線接點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線接點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線接點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線接點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線接點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線接點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群組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直線接點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線接點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線接點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接點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線接點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群組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直線接點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直線接點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直線接點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直線接點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直線接點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直線接點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線接點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線接點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接點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線接點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群組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直線接點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線接點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線接點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直線接點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接點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群組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直線接點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線接點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線接點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線接點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線接點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直線接點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接點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線接點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線接點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接點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/>
              <a:t>按一下以編輯母片文字樣式</a:t>
            </a:r>
          </a:p>
          <a:p>
            <a:pPr lvl="1"/>
            <a:r>
              <a:rPr lang="zh-TW"/>
              <a:t>第二層</a:t>
            </a:r>
          </a:p>
          <a:p>
            <a:pPr lvl="2"/>
            <a:r>
              <a:rPr lang="zh-TW"/>
              <a:t>第三層</a:t>
            </a:r>
          </a:p>
          <a:p>
            <a:pPr lvl="3"/>
            <a:r>
              <a:rPr lang="zh-TW"/>
              <a:t>第四層</a:t>
            </a:r>
          </a:p>
          <a:p>
            <a:pPr lvl="4"/>
            <a:r>
              <a:rPr lang="zh-TW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TW" sz="800"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B51B2453-8663-4C69-AF73-9FD7B1DEC5D0}" type="datetime1">
              <a:rPr lang="en-US" altLang="zh-TW" smtClean="0"/>
              <a:pPr/>
              <a:t>1/5/2018</a:t>
            </a:fld>
            <a:endParaRPr lang="en-US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zh-TW" sz="800"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zh-TW" sz="800">
                <a:solidFill>
                  <a:schemeClr val="tx1">
                    <a:lumMod val="50000"/>
                    <a:lumOff val="50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E31375A4-56A4-47D6-9801-1991572033F7}" type="slidenum">
              <a:rPr lang="en-US" altLang="zh-TW" smtClean="0"/>
              <a:pPr/>
              <a:t>‹#›</a:t>
            </a:fld>
            <a:endParaRPr lang="en-US" altLang="zh-TW"/>
          </a:p>
        </p:txBody>
      </p:sp>
      <p:cxnSp>
        <p:nvCxnSpPr>
          <p:cNvPr id="148" name="直線接點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TW" sz="3200" b="1" kern="1200">
          <a:solidFill>
            <a:schemeClr val="accent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▪"/>
        <a:defRPr lang="zh-TW" sz="20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▪"/>
        <a:defRPr lang="zh-TW"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lang="zh-TW" sz="16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100000"/>
        <a:buFont typeface="Arial" pitchFamily="34" charset="0"/>
        <a:buChar char="▪"/>
        <a:defRPr lang="zh-TW"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lang="zh-TW" sz="1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lang="zh-TW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lang="zh-TW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lang="zh-TW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lang="zh-TW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zh-TW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read01.com/zh-tw/BaBkem.html#.Wk9cglXXZh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293845" y="2019992"/>
            <a:ext cx="9604310" cy="3156255"/>
          </a:xfrm>
        </p:spPr>
        <p:txBody>
          <a:bodyPr>
            <a:normAutofit/>
          </a:bodyPr>
          <a:lstStyle/>
          <a:p>
            <a:pPr algn="ctr"/>
            <a:r>
              <a:rPr lang="zh-TW" altLang="en-US" sz="6000" dirty="0" smtClean="0"/>
              <a:t>計算攝影學 期末專題</a:t>
            </a:r>
            <a:r>
              <a:rPr lang="en-US" altLang="zh-TW" sz="6000" dirty="0" smtClean="0"/>
              <a:t/>
            </a:r>
            <a:br>
              <a:rPr lang="en-US" altLang="zh-TW" sz="6000" dirty="0" smtClean="0"/>
            </a:br>
            <a:r>
              <a:rPr lang="zh-TW" altLang="en-US" sz="6000" dirty="0" smtClean="0"/>
              <a:t> 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sz="4400" dirty="0"/>
              <a:t>基於深度學習</a:t>
            </a:r>
            <a:r>
              <a:rPr lang="zh-TW" altLang="en-US" sz="4400" dirty="0" smtClean="0"/>
              <a:t>與</a:t>
            </a:r>
            <a:r>
              <a:rPr lang="en-US" altLang="zh-TW" sz="4400" dirty="0" smtClean="0"/>
              <a:t/>
            </a:r>
            <a:br>
              <a:rPr lang="en-US" altLang="zh-TW" sz="4400" dirty="0" smtClean="0"/>
            </a:br>
            <a:r>
              <a:rPr lang="en-US" altLang="zh-TW" sz="4400" dirty="0" smtClean="0"/>
              <a:t>2D</a:t>
            </a:r>
            <a:r>
              <a:rPr lang="zh-TW" altLang="en-US" sz="4400" dirty="0"/>
              <a:t>人體骨架節點之動作辨識</a:t>
            </a:r>
            <a:endParaRPr lang="zh-TW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altLang="zh-TW" dirty="0" smtClean="0"/>
              <a:t>605415008</a:t>
            </a:r>
            <a:r>
              <a:rPr lang="zh-TW" altLang="en-US" dirty="0" smtClean="0"/>
              <a:t>  林冠翰</a:t>
            </a:r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Step2 – Action </a:t>
            </a:r>
            <a:r>
              <a:rPr lang="en-US" altLang="zh-TW" dirty="0" smtClean="0"/>
              <a:t>prediction(1/3)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Step2</a:t>
            </a:r>
            <a:r>
              <a:rPr lang="zh-TW" altLang="en-US" dirty="0" smtClean="0"/>
              <a:t>中，我們蒐集連續</a:t>
            </a:r>
            <a:r>
              <a:rPr lang="en-US" altLang="zh-TW" dirty="0" smtClean="0"/>
              <a:t>8</a:t>
            </a:r>
            <a:r>
              <a:rPr lang="zh-TW" altLang="en-US" dirty="0" smtClean="0"/>
              <a:t>個</a:t>
            </a:r>
            <a:r>
              <a:rPr lang="en-US" altLang="zh-TW" dirty="0" smtClean="0"/>
              <a:t>frame</a:t>
            </a:r>
            <a:r>
              <a:rPr lang="zh-TW" altLang="en-US" dirty="0" smtClean="0"/>
              <a:t>中的</a:t>
            </a:r>
            <a:r>
              <a:rPr lang="en-US" altLang="zh-TW" dirty="0" smtClean="0"/>
              <a:t>8</a:t>
            </a:r>
            <a:r>
              <a:rPr lang="zh-TW" altLang="en-US" dirty="0" smtClean="0"/>
              <a:t>組骨架作為一組</a:t>
            </a:r>
            <a:r>
              <a:rPr lang="en-US" altLang="zh-TW" dirty="0" smtClean="0"/>
              <a:t>training sample</a:t>
            </a:r>
            <a:r>
              <a:rPr lang="zh-TW" altLang="en-US" dirty="0" smtClean="0"/>
              <a:t>，並使其</a:t>
            </a:r>
            <a:r>
              <a:rPr lang="en-US" altLang="zh-TW" dirty="0" smtClean="0"/>
              <a:t>output</a:t>
            </a:r>
            <a:r>
              <a:rPr lang="zh-TW" altLang="en-US" dirty="0" smtClean="0"/>
              <a:t>出一個動作辨識結果。</a:t>
            </a:r>
            <a:endParaRPr lang="zh-TW" altLang="en-US" dirty="0"/>
          </a:p>
        </p:txBody>
      </p:sp>
      <p:grpSp>
        <p:nvGrpSpPr>
          <p:cNvPr id="20" name="群組 19"/>
          <p:cNvGrpSpPr/>
          <p:nvPr/>
        </p:nvGrpSpPr>
        <p:grpSpPr>
          <a:xfrm>
            <a:off x="2271830" y="2779222"/>
            <a:ext cx="7648340" cy="3846286"/>
            <a:chOff x="2271830" y="2779222"/>
            <a:chExt cx="7648340" cy="3846286"/>
          </a:xfrm>
        </p:grpSpPr>
        <p:grpSp>
          <p:nvGrpSpPr>
            <p:cNvPr id="4" name="群組 3"/>
            <p:cNvGrpSpPr/>
            <p:nvPr/>
          </p:nvGrpSpPr>
          <p:grpSpPr>
            <a:xfrm>
              <a:off x="2271830" y="2779222"/>
              <a:ext cx="7648340" cy="3846286"/>
              <a:chOff x="201971" y="18382082"/>
              <a:chExt cx="8351702" cy="3846286"/>
            </a:xfrm>
          </p:grpSpPr>
          <p:sp>
            <p:nvSpPr>
              <p:cNvPr id="5" name="圓角矩形 4"/>
              <p:cNvSpPr/>
              <p:nvPr/>
            </p:nvSpPr>
            <p:spPr>
              <a:xfrm>
                <a:off x="201971" y="18382082"/>
                <a:ext cx="2104572" cy="3846286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0B0F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>
                  <a:noFill/>
                </a:endParaRPr>
              </a:p>
            </p:txBody>
          </p:sp>
          <p:sp>
            <p:nvSpPr>
              <p:cNvPr id="6" name="文字方塊 5"/>
              <p:cNvSpPr txBox="1"/>
              <p:nvPr/>
            </p:nvSpPr>
            <p:spPr>
              <a:xfrm>
                <a:off x="507796" y="18578793"/>
                <a:ext cx="136742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2400" dirty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</a:t>
                </a:r>
                <a:r>
                  <a:rPr lang="en-US" altLang="zh-TW" sz="2400" dirty="0" smtClean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frames</a:t>
                </a:r>
                <a:endParaRPr lang="zh-TW" altLang="en-US" sz="2400" dirty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文字方塊 6"/>
              <p:cNvSpPr txBox="1"/>
              <p:nvPr/>
            </p:nvSpPr>
            <p:spPr>
              <a:xfrm>
                <a:off x="416766" y="21227346"/>
                <a:ext cx="1674983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TW" sz="2000" dirty="0" smtClean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As an Input Sequence</a:t>
                </a:r>
                <a:endParaRPr lang="zh-TW" altLang="en-US" sz="2000" dirty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向右箭號 7"/>
              <p:cNvSpPr/>
              <p:nvPr/>
            </p:nvSpPr>
            <p:spPr>
              <a:xfrm>
                <a:off x="2456770" y="19968081"/>
                <a:ext cx="533010" cy="674288"/>
              </a:xfrm>
              <a:prstGeom prst="rightArrow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" name="圓角矩形 8"/>
              <p:cNvSpPr/>
              <p:nvPr/>
            </p:nvSpPr>
            <p:spPr>
              <a:xfrm>
                <a:off x="3140007" y="18382082"/>
                <a:ext cx="2104572" cy="3846286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0B0F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>
                  <a:noFill/>
                </a:endParaRPr>
              </a:p>
            </p:txBody>
          </p:sp>
          <p:sp>
            <p:nvSpPr>
              <p:cNvPr id="10" name="文字方塊 9"/>
              <p:cNvSpPr txBox="1"/>
              <p:nvPr/>
            </p:nvSpPr>
            <p:spPr>
              <a:xfrm>
                <a:off x="3698061" y="18578793"/>
                <a:ext cx="91231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2400" dirty="0" smtClean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RNN</a:t>
                </a:r>
                <a:endParaRPr lang="zh-TW" altLang="en-US" sz="2400" dirty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1" name="文字方塊 10"/>
              <p:cNvSpPr txBox="1"/>
              <p:nvPr/>
            </p:nvSpPr>
            <p:spPr>
              <a:xfrm>
                <a:off x="3592890" y="21293984"/>
                <a:ext cx="156986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TW" sz="1800" dirty="0" smtClean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Using LSTM for State Cell</a:t>
                </a:r>
                <a:endParaRPr lang="zh-TW" altLang="en-US" sz="1800" dirty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2" name="圓角矩形 11"/>
              <p:cNvSpPr/>
              <p:nvPr/>
            </p:nvSpPr>
            <p:spPr>
              <a:xfrm>
                <a:off x="3140007" y="19737868"/>
                <a:ext cx="2104572" cy="1134713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TW" sz="2400" dirty="0" smtClean="0"/>
                  <a:t>Action Recognition</a:t>
                </a:r>
                <a:endParaRPr lang="zh-TW" altLang="en-US" sz="2400" dirty="0"/>
              </a:p>
            </p:txBody>
          </p:sp>
          <p:sp>
            <p:nvSpPr>
              <p:cNvPr id="13" name="向右箭號 12"/>
              <p:cNvSpPr/>
              <p:nvPr/>
            </p:nvSpPr>
            <p:spPr>
              <a:xfrm>
                <a:off x="5394806" y="20043615"/>
                <a:ext cx="533010" cy="674288"/>
              </a:xfrm>
              <a:prstGeom prst="rightArrow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4" name="圓角矩形 13"/>
              <p:cNvSpPr/>
              <p:nvPr/>
            </p:nvSpPr>
            <p:spPr>
              <a:xfrm>
                <a:off x="6078043" y="18382082"/>
                <a:ext cx="2104572" cy="3846286"/>
              </a:xfrm>
              <a:prstGeom prst="roundRect">
                <a:avLst/>
              </a:prstGeom>
              <a:solidFill>
                <a:schemeClr val="bg1"/>
              </a:solidFill>
              <a:ln w="28575">
                <a:solidFill>
                  <a:srgbClr val="00B0F0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>
                  <a:noFill/>
                </a:endParaRPr>
              </a:p>
            </p:txBody>
          </p:sp>
          <p:sp>
            <p:nvSpPr>
              <p:cNvPr id="15" name="文字方塊 14"/>
              <p:cNvSpPr txBox="1"/>
              <p:nvPr/>
            </p:nvSpPr>
            <p:spPr>
              <a:xfrm>
                <a:off x="6343897" y="18578793"/>
                <a:ext cx="220977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sz="2400" dirty="0" smtClean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5 Classes</a:t>
                </a:r>
                <a:endParaRPr lang="zh-TW" altLang="en-US" sz="2400" dirty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文字方塊 15"/>
              <p:cNvSpPr txBox="1"/>
              <p:nvPr/>
            </p:nvSpPr>
            <p:spPr>
              <a:xfrm>
                <a:off x="6181962" y="20852018"/>
                <a:ext cx="1898103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zh-TW" sz="1600" dirty="0" smtClean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 Standing,</a:t>
                </a:r>
              </a:p>
              <a:p>
                <a:pPr algn="r"/>
                <a:r>
                  <a:rPr lang="en-US" altLang="zh-TW" sz="1600" dirty="0" smtClean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Walking,</a:t>
                </a:r>
              </a:p>
              <a:p>
                <a:pPr algn="r"/>
                <a:r>
                  <a:rPr lang="en-US" altLang="zh-TW" sz="1600" dirty="0" smtClean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Falling, </a:t>
                </a:r>
              </a:p>
              <a:p>
                <a:pPr algn="r"/>
                <a:r>
                  <a:rPr lang="en-US" altLang="zh-TW" sz="1600" dirty="0" smtClean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Lying,</a:t>
                </a:r>
              </a:p>
              <a:p>
                <a:pPr algn="r"/>
                <a:r>
                  <a:rPr lang="en-US" altLang="zh-TW" sz="1600" dirty="0" smtClean="0">
                    <a:solidFill>
                      <a:srgbClr val="00B0F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Rising ]</a:t>
                </a:r>
                <a:endParaRPr lang="zh-TW" altLang="en-US" sz="1600" dirty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26406" y="4142325"/>
              <a:ext cx="1758283" cy="1106833"/>
            </a:xfrm>
            <a:prstGeom prst="rect">
              <a:avLst/>
            </a:prstGeom>
          </p:spPr>
        </p:pic>
        <p:sp>
          <p:nvSpPr>
            <p:cNvPr id="18" name="圓角矩形 17"/>
            <p:cNvSpPr/>
            <p:nvPr/>
          </p:nvSpPr>
          <p:spPr>
            <a:xfrm>
              <a:off x="7703383" y="4135008"/>
              <a:ext cx="1839035" cy="1134713"/>
            </a:xfrm>
            <a:prstGeom prst="roundRect">
              <a:avLst/>
            </a:prstGeom>
            <a:noFill/>
            <a:ln w="28575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400" dirty="0"/>
            </a:p>
          </p:txBody>
        </p:sp>
        <p:sp>
          <p:nvSpPr>
            <p:cNvPr id="19" name="文字方塊 18"/>
            <p:cNvSpPr txBox="1"/>
            <p:nvPr/>
          </p:nvSpPr>
          <p:spPr>
            <a:xfrm>
              <a:off x="7799981" y="4286865"/>
              <a:ext cx="16940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2400" dirty="0" smtClean="0"/>
                <a:t>Predicted Output</a:t>
              </a:r>
              <a:endParaRPr lang="zh-TW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30278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Step2 – Action </a:t>
            </a:r>
            <a:r>
              <a:rPr lang="en-US" altLang="zh-TW" dirty="0" smtClean="0"/>
              <a:t>prediction</a:t>
            </a:r>
            <a:r>
              <a:rPr lang="zh-TW" altLang="en-US" dirty="0" smtClean="0"/>
              <a:t> </a:t>
            </a:r>
            <a:r>
              <a:rPr lang="en-US" altLang="zh-TW" dirty="0" smtClean="0"/>
              <a:t>(2/3)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我們將動作分為</a:t>
            </a:r>
            <a:r>
              <a:rPr lang="en-US" altLang="zh-TW" dirty="0" smtClean="0"/>
              <a:t>5</a:t>
            </a:r>
            <a:r>
              <a:rPr lang="zh-TW" altLang="en-US" dirty="0" smtClean="0"/>
              <a:t>類，皆是跌倒時可能發生的動作，分別為站立、行走、跌倒、躺平與起身。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022" y="3130663"/>
            <a:ext cx="6505229" cy="335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60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Step2 – Action </a:t>
            </a:r>
            <a:r>
              <a:rPr lang="en-US" altLang="zh-TW" dirty="0" smtClean="0"/>
              <a:t>prediction</a:t>
            </a:r>
            <a:r>
              <a:rPr lang="zh-TW" altLang="en-US" dirty="0" smtClean="0"/>
              <a:t> </a:t>
            </a:r>
            <a:r>
              <a:rPr lang="en-US" altLang="zh-TW" dirty="0" smtClean="0"/>
              <a:t>(3/3)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algn="just"/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Step2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中，我們欲使用時間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-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空間上的資訊作為特徵來訓練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LSTM(Long Short Term Memory)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的模型，我們都了解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CNN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的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convolution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只能判斷於單張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frame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中的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spatial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feature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，而要加上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temporal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feature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時，除了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3D-CNN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外就是使用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RNN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中的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LSTM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架構。</a:t>
                </a:r>
                <a:endParaRPr lang="en-US" altLang="zh-TW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LSTM</a:t>
                </a:r>
                <a:r>
                  <a:rPr lang="en-US" altLang="zh-TW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[3]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的核心概念為透過記憶前幾次的輸出結果，來判斷下一個輸出的結果，在這個架構中，我們是使其記憶前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7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組骨架點座標加上當前的一組骨架點座標，共</a:t>
                </a:r>
                <a14:m>
                  <m:oMath xmlns:m="http://schemas.openxmlformats.org/officeDocument/2006/math"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14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8</m:t>
                    </m:r>
                    <m:r>
                      <a:rPr lang="en-US" altLang="zh-TW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TW" i="1" dirty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點作為一組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sample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並輸出一個動作辨識的結果。</a:t>
                </a:r>
                <a:endParaRPr lang="zh-TW" altLang="en-US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71" t="-1600" r="-3302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78713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Experimental environment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使用硬體 </a:t>
            </a:r>
            <a:r>
              <a:rPr lang="en-US" altLang="zh-TW" dirty="0" smtClean="0"/>
              <a:t>: </a:t>
            </a:r>
          </a:p>
          <a:p>
            <a:pPr lvl="1"/>
            <a:r>
              <a:rPr lang="zh-TW" altLang="en-US" dirty="0" smtClean="0"/>
              <a:t>攝影機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Ipcam</a:t>
            </a:r>
            <a:r>
              <a:rPr lang="en-US" altLang="zh-TW" dirty="0" smtClean="0"/>
              <a:t> (off-line)</a:t>
            </a:r>
            <a:r>
              <a:rPr lang="zh-TW" altLang="en-US" dirty="0" smtClean="0"/>
              <a:t>、</a:t>
            </a:r>
            <a:r>
              <a:rPr lang="en-US" altLang="zh-TW" dirty="0" smtClean="0"/>
              <a:t>Webcam</a:t>
            </a:r>
            <a:r>
              <a:rPr lang="zh-TW" altLang="en-US" dirty="0" smtClean="0"/>
              <a:t> </a:t>
            </a:r>
            <a:r>
              <a:rPr lang="en-US" altLang="zh-TW" dirty="0" smtClean="0"/>
              <a:t>(Logitech C910) (on-line)</a:t>
            </a:r>
          </a:p>
          <a:p>
            <a:pPr lvl="1"/>
            <a:r>
              <a:rPr lang="zh-TW" altLang="en-US" dirty="0" smtClean="0"/>
              <a:t>顯示卡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Nvidia</a:t>
            </a:r>
            <a:r>
              <a:rPr lang="en-US" altLang="zh-TW" dirty="0" smtClean="0"/>
              <a:t> GTX 1060 6G</a:t>
            </a:r>
          </a:p>
          <a:p>
            <a:pPr lvl="1"/>
            <a:r>
              <a:rPr lang="zh-TW" altLang="en-US" dirty="0" smtClean="0"/>
              <a:t>處理器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smtClean="0"/>
              <a:t>Intel i7-3770</a:t>
            </a:r>
          </a:p>
          <a:p>
            <a:r>
              <a:rPr lang="zh-TW" altLang="en-US" dirty="0" smtClean="0"/>
              <a:t>使用軟體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程式語言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smtClean="0"/>
              <a:t>python</a:t>
            </a:r>
          </a:p>
          <a:p>
            <a:pPr lvl="1"/>
            <a:r>
              <a:rPr lang="zh-TW" altLang="en-US" dirty="0" smtClean="0"/>
              <a:t>函式庫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OpenCV</a:t>
            </a:r>
            <a:r>
              <a:rPr lang="en-US" altLang="zh-TW" dirty="0" smtClean="0"/>
              <a:t>(</a:t>
            </a:r>
            <a:r>
              <a:rPr lang="zh-TW" altLang="en-US" dirty="0" smtClean="0"/>
              <a:t>控制</a:t>
            </a:r>
            <a:r>
              <a:rPr lang="en-US" altLang="zh-TW" dirty="0" smtClean="0"/>
              <a:t>webcam)</a:t>
            </a:r>
            <a:r>
              <a:rPr lang="zh-TW" altLang="en-US" dirty="0" smtClean="0"/>
              <a:t>、</a:t>
            </a:r>
            <a:r>
              <a:rPr lang="en-US" altLang="zh-TW" dirty="0" err="1" smtClean="0"/>
              <a:t>tensorflow</a:t>
            </a:r>
            <a:r>
              <a:rPr lang="en-US" altLang="zh-TW" dirty="0" smtClean="0"/>
              <a:t>(CNN</a:t>
            </a:r>
            <a:r>
              <a:rPr lang="zh-TW" altLang="en-US" dirty="0" smtClean="0"/>
              <a:t>架構</a:t>
            </a:r>
            <a:r>
              <a:rPr lang="en-US" altLang="zh-TW" dirty="0" smtClean="0"/>
              <a:t>)</a:t>
            </a:r>
          </a:p>
          <a:p>
            <a:pPr lvl="1"/>
            <a:r>
              <a:rPr lang="zh-TW" altLang="en-US" dirty="0"/>
              <a:t>撰</a:t>
            </a:r>
            <a:r>
              <a:rPr lang="zh-TW" altLang="en-US" dirty="0" smtClean="0"/>
              <a:t>寫環境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pycharm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236265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Experimental </a:t>
            </a:r>
            <a:r>
              <a:rPr lang="en-US" altLang="zh-TW" dirty="0" smtClean="0"/>
              <a:t>result (1/5)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將</a:t>
            </a:r>
            <a:r>
              <a:rPr lang="en-US" altLang="zh-TW" dirty="0" smtClean="0"/>
              <a:t>1450</a:t>
            </a:r>
            <a:r>
              <a:rPr lang="zh-TW" altLang="en-US" dirty="0" smtClean="0"/>
              <a:t>個</a:t>
            </a:r>
            <a:r>
              <a:rPr lang="en-US" altLang="zh-TW" dirty="0" smtClean="0"/>
              <a:t>samples</a:t>
            </a:r>
            <a:r>
              <a:rPr lang="zh-TW" altLang="en-US" dirty="0" smtClean="0"/>
              <a:t>分為</a:t>
            </a:r>
            <a:r>
              <a:rPr lang="en-US" altLang="zh-TW" dirty="0" smtClean="0"/>
              <a:t>800</a:t>
            </a:r>
            <a:r>
              <a:rPr lang="zh-TW" altLang="en-US" dirty="0" smtClean="0"/>
              <a:t>個</a:t>
            </a:r>
            <a:r>
              <a:rPr lang="en-US" altLang="zh-TW" dirty="0" smtClean="0"/>
              <a:t>training</a:t>
            </a:r>
            <a:r>
              <a:rPr lang="zh-TW" altLang="en-US" dirty="0" smtClean="0"/>
              <a:t>、</a:t>
            </a:r>
            <a:r>
              <a:rPr lang="en-US" altLang="zh-TW" dirty="0" smtClean="0"/>
              <a:t>255</a:t>
            </a:r>
            <a:r>
              <a:rPr lang="zh-TW" altLang="en-US" dirty="0" smtClean="0"/>
              <a:t>個</a:t>
            </a:r>
            <a:r>
              <a:rPr lang="en-US" altLang="zh-TW" dirty="0" smtClean="0"/>
              <a:t>validation</a:t>
            </a:r>
            <a:r>
              <a:rPr lang="zh-TW" altLang="en-US" dirty="0" smtClean="0"/>
              <a:t>和</a:t>
            </a:r>
            <a:r>
              <a:rPr lang="en-US" altLang="zh-TW" dirty="0" smtClean="0"/>
              <a:t>250</a:t>
            </a:r>
            <a:r>
              <a:rPr lang="zh-TW" altLang="en-US" dirty="0" smtClean="0"/>
              <a:t>個</a:t>
            </a:r>
            <a:r>
              <a:rPr lang="en-US" altLang="zh-TW" dirty="0" smtClean="0"/>
              <a:t>testing samples</a:t>
            </a:r>
            <a:r>
              <a:rPr lang="zh-TW" altLang="en-US" dirty="0" smtClean="0"/>
              <a:t>。</a:t>
            </a:r>
            <a:endParaRPr lang="en-US" altLang="zh-TW" dirty="0" smtClean="0"/>
          </a:p>
          <a:p>
            <a:r>
              <a:rPr lang="zh-TW" altLang="en-US" dirty="0" smtClean="0"/>
              <a:t>透過調整其</a:t>
            </a:r>
            <a:r>
              <a:rPr lang="en-US" altLang="zh-TW" dirty="0" smtClean="0"/>
              <a:t>Learning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rate</a:t>
            </a:r>
            <a:r>
              <a:rPr lang="zh-TW" altLang="en-US" dirty="0" smtClean="0"/>
              <a:t>與經過幾個</a:t>
            </a:r>
            <a:r>
              <a:rPr lang="en-US" altLang="zh-TW" dirty="0" smtClean="0"/>
              <a:t>epoch</a:t>
            </a:r>
            <a:r>
              <a:rPr lang="zh-TW" altLang="en-US" dirty="0" smtClean="0"/>
              <a:t>時會得到較好的結果。</a:t>
            </a:r>
            <a:endParaRPr lang="en-US" altLang="zh-TW" dirty="0" smtClean="0"/>
          </a:p>
          <a:p>
            <a:r>
              <a:rPr lang="zh-TW" altLang="en-US" dirty="0" smtClean="0"/>
              <a:t>最後對最好的參數結果進行</a:t>
            </a:r>
            <a:r>
              <a:rPr lang="en-US" altLang="zh-TW" dirty="0" smtClean="0"/>
              <a:t>6</a:t>
            </a:r>
            <a:r>
              <a:rPr lang="zh-TW" altLang="en-US" dirty="0" smtClean="0"/>
              <a:t>次的</a:t>
            </a:r>
            <a:r>
              <a:rPr lang="en-US" altLang="zh-TW" dirty="0" smtClean="0"/>
              <a:t>cross</a:t>
            </a:r>
            <a:r>
              <a:rPr lang="zh-TW" altLang="en-US" dirty="0" smtClean="0"/>
              <a:t> </a:t>
            </a:r>
            <a:r>
              <a:rPr lang="en-US" altLang="zh-TW" dirty="0" smtClean="0"/>
              <a:t>validation</a:t>
            </a:r>
            <a:r>
              <a:rPr lang="zh-TW" altLang="en-US" dirty="0" smtClean="0"/>
              <a:t>來驗證其結果是否穩定。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11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Experimental </a:t>
            </a:r>
            <a:r>
              <a:rPr lang="en-US" altLang="zh-TW" dirty="0" smtClean="0"/>
              <a:t>result (2/5)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6457" y="2047701"/>
            <a:ext cx="9499085" cy="4153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666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Experimental </a:t>
            </a:r>
            <a:r>
              <a:rPr lang="en-US" altLang="zh-TW" dirty="0" smtClean="0"/>
              <a:t>result (3/5)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6456" y="2047701"/>
            <a:ext cx="9499088" cy="415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6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Experimental </a:t>
            </a:r>
            <a:r>
              <a:rPr lang="en-US" altLang="zh-TW" dirty="0" smtClean="0"/>
              <a:t>result (4/5)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zh-TW" altLang="en-US" dirty="0" smtClean="0"/>
              <a:t>從上面</a:t>
            </a:r>
            <a:r>
              <a:rPr lang="en-US" altLang="zh-TW" dirty="0" smtClean="0"/>
              <a:t>4</a:t>
            </a:r>
            <a:r>
              <a:rPr lang="zh-TW" altLang="en-US" dirty="0" smtClean="0"/>
              <a:t>組數據中，我們觀察到在</a:t>
            </a:r>
            <a:r>
              <a:rPr lang="en-US" altLang="zh-TW" dirty="0" smtClean="0"/>
              <a:t>Learning rate</a:t>
            </a:r>
            <a:r>
              <a:rPr lang="zh-TW" altLang="en-US" dirty="0" smtClean="0"/>
              <a:t> </a:t>
            </a:r>
            <a:r>
              <a:rPr lang="en-US" altLang="zh-TW" dirty="0" smtClean="0"/>
              <a:t>=</a:t>
            </a:r>
            <a:r>
              <a:rPr lang="zh-TW" altLang="en-US" dirty="0" smtClean="0"/>
              <a:t> </a:t>
            </a:r>
            <a:r>
              <a:rPr lang="en-US" altLang="zh-TW" dirty="0" smtClean="0"/>
              <a:t>0.0001</a:t>
            </a:r>
            <a:r>
              <a:rPr lang="zh-TW" altLang="en-US" dirty="0" smtClean="0"/>
              <a:t>、</a:t>
            </a:r>
            <a:r>
              <a:rPr lang="en-US" altLang="zh-TW" dirty="0" smtClean="0"/>
              <a:t>Epoch = 500</a:t>
            </a:r>
            <a:r>
              <a:rPr lang="zh-TW" altLang="en-US" dirty="0" smtClean="0"/>
              <a:t>時，可以得到最好的</a:t>
            </a:r>
            <a:r>
              <a:rPr lang="en-US" altLang="zh-TW" dirty="0" smtClean="0"/>
              <a:t>Test accuracy</a:t>
            </a:r>
            <a:r>
              <a:rPr lang="zh-TW" altLang="en-US" dirty="0" smtClean="0"/>
              <a:t>為</a:t>
            </a:r>
            <a:r>
              <a:rPr lang="en-US" altLang="zh-TW" dirty="0" smtClean="0"/>
              <a:t>92.4%</a:t>
            </a:r>
            <a:r>
              <a:rPr lang="zh-TW" altLang="en-US" dirty="0" smtClean="0"/>
              <a:t>，因此採用這組參數進行來作</a:t>
            </a:r>
            <a:r>
              <a:rPr lang="en-US" altLang="zh-TW" dirty="0" smtClean="0"/>
              <a:t>6</a:t>
            </a:r>
            <a:r>
              <a:rPr lang="zh-TW" altLang="en-US" dirty="0" smtClean="0"/>
              <a:t>次的</a:t>
            </a:r>
            <a:r>
              <a:rPr lang="en-US" altLang="zh-TW" dirty="0" smtClean="0"/>
              <a:t>cross validation</a:t>
            </a:r>
            <a:r>
              <a:rPr lang="zh-TW" altLang="en-US" dirty="0" smtClean="0"/>
              <a:t>並計算其平均準確率。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99445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Experimental </a:t>
            </a:r>
            <a:r>
              <a:rPr lang="en-US" altLang="zh-TW" dirty="0" smtClean="0"/>
              <a:t>result (5/5)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41679856"/>
              </p:ext>
            </p:extLst>
          </p:nvPr>
        </p:nvGraphicFramePr>
        <p:xfrm>
          <a:off x="1295400" y="1981200"/>
          <a:ext cx="9601200" cy="4062944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2734169339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3138247958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971262014"/>
                    </a:ext>
                  </a:extLst>
                </a:gridCol>
              </a:tblGrid>
              <a:tr h="507868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/>
                        <a:t>Epoch</a:t>
                      </a:r>
                      <a:endParaRPr lang="zh-TW" altLang="en-US" sz="2400" dirty="0"/>
                    </a:p>
                  </a:txBody>
                  <a:tcPr anchor="ctr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/>
                        <a:t>Learning rate</a:t>
                      </a:r>
                      <a:endParaRPr lang="zh-TW" altLang="en-US" sz="2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/>
                        <a:t>Test Accuracy</a:t>
                      </a:r>
                      <a:endParaRPr lang="zh-TW" altLang="en-US" sz="2400" dirty="0"/>
                    </a:p>
                  </a:txBody>
                  <a:tcPr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230104"/>
                  </a:ext>
                </a:extLst>
              </a:tr>
              <a:tr h="507868">
                <a:tc rowSpan="6"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/>
                        <a:t>500</a:t>
                      </a:r>
                      <a:endParaRPr lang="zh-TW" altLang="en-US" sz="2400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/>
                        <a:t>0.0001</a:t>
                      </a:r>
                      <a:endParaRPr lang="zh-TW" altLang="en-US" sz="2400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/>
                        <a:t>92.4%</a:t>
                      </a:r>
                      <a:endParaRPr lang="zh-TW" altLang="en-US" sz="2000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6018231"/>
                  </a:ext>
                </a:extLst>
              </a:tr>
              <a:tr h="507868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/>
                        <a:t>88.4%</a:t>
                      </a:r>
                      <a:endParaRPr lang="zh-TW" altLang="en-US" sz="2000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noFill/>
                      <a:prstDash val="solid"/>
                      <a:miter lim="800000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78379898"/>
                  </a:ext>
                </a:extLst>
              </a:tr>
              <a:tr h="507868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/>
                        <a:t>89.2%</a:t>
                      </a:r>
                      <a:endParaRPr lang="zh-TW" altLang="en-US" sz="2000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702259"/>
                  </a:ext>
                </a:extLst>
              </a:tr>
              <a:tr h="507868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/>
                        <a:t>92.8%</a:t>
                      </a:r>
                      <a:endParaRPr lang="zh-TW" altLang="en-US" sz="2000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12634551"/>
                  </a:ext>
                </a:extLst>
              </a:tr>
              <a:tr h="507868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/>
                        <a:t>88.8%</a:t>
                      </a:r>
                      <a:endParaRPr lang="zh-TW" altLang="en-US" sz="2000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2294414"/>
                  </a:ext>
                </a:extLst>
              </a:tr>
              <a:tr h="507868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/>
                        <a:t>87.6%</a:t>
                      </a:r>
                      <a:endParaRPr lang="zh-TW" altLang="en-US" sz="2000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7460257"/>
                  </a:ext>
                </a:extLst>
              </a:tr>
              <a:tr h="507868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solidFill>
                            <a:srgbClr val="FF0000"/>
                          </a:solidFill>
                        </a:rPr>
                        <a:t>Average Test</a:t>
                      </a:r>
                      <a:r>
                        <a:rPr lang="en-US" altLang="zh-TW" sz="2400" baseline="0" dirty="0" smtClean="0">
                          <a:solidFill>
                            <a:srgbClr val="FF0000"/>
                          </a:solidFill>
                        </a:rPr>
                        <a:t> Accuracy</a:t>
                      </a:r>
                      <a:endParaRPr lang="zh-TW" altLang="en-US" sz="240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/>
                        <a:t>89.9%</a:t>
                      </a:r>
                      <a:endParaRPr lang="zh-TW" altLang="en-US" sz="2000" dirty="0"/>
                    </a:p>
                  </a:txBody>
                  <a:tcPr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67159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920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Off-line demo</a:t>
            </a:r>
            <a:endParaRPr lang="zh-TW" altLang="en-US" dirty="0"/>
          </a:p>
        </p:txBody>
      </p:sp>
      <p:pic>
        <p:nvPicPr>
          <p:cNvPr id="4" name="demo_video_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13038" y="1981200"/>
            <a:ext cx="6765925" cy="3810000"/>
          </a:xfrm>
        </p:spPr>
      </p:pic>
    </p:spTree>
    <p:extLst>
      <p:ext uri="{BB962C8B-B14F-4D97-AF65-F5344CB8AC3E}">
        <p14:creationId xmlns:p14="http://schemas.microsoft.com/office/powerpoint/2010/main" val="331793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目錄 </a:t>
            </a:r>
            <a:r>
              <a:rPr lang="en-US" altLang="zh-TW" dirty="0" smtClean="0"/>
              <a:t>(1/2)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95400" y="1981201"/>
            <a:ext cx="9601200" cy="4461163"/>
          </a:xfrm>
        </p:spPr>
        <p:txBody>
          <a:bodyPr/>
          <a:lstStyle/>
          <a:p>
            <a:r>
              <a:rPr lang="en-US" altLang="zh-TW" dirty="0" smtClean="0"/>
              <a:t>Motivation</a:t>
            </a:r>
          </a:p>
          <a:p>
            <a:r>
              <a:rPr lang="en-US" altLang="zh-TW" dirty="0" smtClean="0"/>
              <a:t>Introduction</a:t>
            </a:r>
          </a:p>
          <a:p>
            <a:r>
              <a:rPr lang="en-US" altLang="zh-TW" dirty="0" smtClean="0"/>
              <a:t>Dataset</a:t>
            </a:r>
          </a:p>
          <a:p>
            <a:r>
              <a:rPr lang="en-US" altLang="zh-TW" dirty="0" smtClean="0"/>
              <a:t>Method</a:t>
            </a:r>
          </a:p>
          <a:p>
            <a:pPr lvl="1"/>
            <a:r>
              <a:rPr lang="en-US" altLang="zh-TW" dirty="0" smtClean="0"/>
              <a:t>2D Skeleton extraction</a:t>
            </a:r>
          </a:p>
          <a:p>
            <a:pPr lvl="1"/>
            <a:r>
              <a:rPr lang="en-US" altLang="zh-TW" dirty="0" smtClean="0"/>
              <a:t>Action prediction</a:t>
            </a:r>
          </a:p>
          <a:p>
            <a:r>
              <a:rPr lang="en-US" altLang="zh-TW" dirty="0"/>
              <a:t>Experimental </a:t>
            </a:r>
            <a:r>
              <a:rPr lang="en-US" altLang="zh-TW" dirty="0" smtClean="0"/>
              <a:t>environment</a:t>
            </a:r>
          </a:p>
          <a:p>
            <a:r>
              <a:rPr lang="en-US" altLang="zh-TW" dirty="0" smtClean="0"/>
              <a:t>Experimental result</a:t>
            </a:r>
          </a:p>
          <a:p>
            <a:r>
              <a:rPr lang="en-US" altLang="zh-TW" dirty="0" smtClean="0"/>
              <a:t>Off-line demo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9926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On-line system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接下來我們想將系統轉變為可以直接從</a:t>
            </a:r>
            <a:r>
              <a:rPr lang="en-US" altLang="zh-TW" dirty="0" smtClean="0"/>
              <a:t>Webcam</a:t>
            </a:r>
            <a:r>
              <a:rPr lang="zh-TW" altLang="en-US" dirty="0" smtClean="0"/>
              <a:t>擷取影像並得到結果，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dirty="0" smtClean="0"/>
              <a:t>遇到以下兩個問題：</a:t>
            </a:r>
            <a:endParaRPr lang="en-US" altLang="zh-TW" dirty="0" smtClean="0"/>
          </a:p>
          <a:p>
            <a:pPr lvl="2"/>
            <a:endParaRPr lang="en-US" altLang="zh-TW" dirty="0"/>
          </a:p>
          <a:p>
            <a:pPr lvl="2"/>
            <a:r>
              <a:rPr lang="en-US" altLang="zh-TW" sz="2000" dirty="0" smtClean="0"/>
              <a:t>No person in scenario</a:t>
            </a:r>
          </a:p>
          <a:p>
            <a:pPr lvl="2"/>
            <a:endParaRPr lang="en-US" altLang="zh-TW" sz="2000" dirty="0" smtClean="0"/>
          </a:p>
          <a:p>
            <a:pPr lvl="2"/>
            <a:r>
              <a:rPr lang="en-US" altLang="zh-TW" sz="2000" dirty="0" smtClean="0"/>
              <a:t>Rule for alarm decision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69136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No person in </a:t>
            </a:r>
            <a:r>
              <a:rPr lang="en-US" altLang="zh-TW" dirty="0" smtClean="0"/>
              <a:t>scenario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使用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Webcam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開啟程式後我發現，常常會有狀況是畫面中沒有人，但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CNN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模型仍會輸出一組機率最高的骨架模型，此時我們會發現該組骨架是錯誤的，當然也不能放入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step2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的資料中。</a:t>
            </a:r>
            <a:endParaRPr lang="en-US" altLang="zh-TW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因此增加了一個判斷骨架是否正確的方式，我們計算每個節點與骨架中心的距離總和來作為依據，透過觀察該數值作為閥值，來簡略的判斷該骨架是否正確。</a:t>
            </a:r>
            <a:endParaRPr lang="en-US" altLang="zh-TW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575" y="3827340"/>
            <a:ext cx="4243184" cy="269466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362473" y="4851557"/>
            <a:ext cx="920576" cy="646232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3763" y="3827340"/>
            <a:ext cx="4800600" cy="269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87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Rule for alarm </a:t>
            </a:r>
            <a:r>
              <a:rPr lang="en-US" altLang="zh-TW" dirty="0" smtClean="0"/>
              <a:t>decision</a:t>
            </a:r>
            <a:r>
              <a:rPr lang="zh-TW" altLang="en-US" dirty="0" smtClean="0"/>
              <a:t> </a:t>
            </a:r>
            <a:r>
              <a:rPr lang="en-US" altLang="zh-TW" dirty="0" smtClean="0"/>
              <a:t>(1/2)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我們發現了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[4]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中使用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SVM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來整理輸出的結果，作為是否要發出警示的依據，因此決定設計一個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decision rule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來觀察在何種情況下要發出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alarm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。</a:t>
            </a:r>
            <a:endParaRPr lang="en-US" altLang="zh-TW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我們將輸出的結果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做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以下的定義 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endParaRPr lang="en-US" altLang="zh-TW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8849" y="3379868"/>
            <a:ext cx="4170025" cy="199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146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Rule for alarm </a:t>
            </a:r>
            <a:r>
              <a:rPr lang="en-US" altLang="zh-TW" dirty="0" smtClean="0"/>
              <a:t>decision</a:t>
            </a:r>
            <a:r>
              <a:rPr lang="zh-TW" altLang="en-US" dirty="0" smtClean="0"/>
              <a:t> </a:t>
            </a:r>
            <a:r>
              <a:rPr lang="en-US" altLang="zh-TW" dirty="0" smtClean="0"/>
              <a:t>(2/2)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我們會存取最新的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20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個輸出結果，若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20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個結果中有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14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個皆為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Danger status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，那我們會發出警示提醒前往救助，但若畫面中的人很快的自行爬起，我們設定如果最新的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10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個結果內，包含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6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個以上的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Safe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status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，那就會將警示解除。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198" y="3286196"/>
            <a:ext cx="5258536" cy="2946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606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On-line demo</a:t>
            </a:r>
            <a:endParaRPr lang="zh-TW" altLang="en-US" dirty="0"/>
          </a:p>
        </p:txBody>
      </p:sp>
      <p:pic>
        <p:nvPicPr>
          <p:cNvPr id="4" name="demo_video_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1484" y="1898072"/>
            <a:ext cx="7448366" cy="4402975"/>
          </a:xfrm>
        </p:spPr>
      </p:pic>
    </p:spTree>
    <p:extLst>
      <p:ext uri="{BB962C8B-B14F-4D97-AF65-F5344CB8AC3E}">
        <p14:creationId xmlns:p14="http://schemas.microsoft.com/office/powerpoint/2010/main" val="178959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Discussion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在觀看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On-line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的結果時，發現很多的狀況，而我大致上歸結於兩種原因</a:t>
            </a:r>
            <a:r>
              <a:rPr lang="en-US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:</a:t>
            </a:r>
          </a:p>
          <a:p>
            <a:pPr lvl="1"/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攝影機視角的不佳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攝影機視角的改變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41330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Discussion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對於後來的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On-line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demo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中，我認為使用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webcam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view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angle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不夠大，導致取得的影像與原本訓練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Step1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使用的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CNN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模型的影像有差別，造成骨架會錯誤或不穩定，也有可能是原本訓練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CNN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模型的影像沒有包含躺平姿勢的影像，造成在人物躺在地上時骨架錯誤，但使用在</a:t>
            </a:r>
            <a:r>
              <a:rPr lang="en-US" altLang="zh-TW" dirty="0" err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Ipcam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時又不會發生錯誤的狀況。</a:t>
            </a:r>
            <a:endParaRPr lang="en-US" altLang="zh-TW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just"/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第二個問題是動作預測的錯誤，我在訓練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LSTM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模型時，可以發現視角與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Webcam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的視角不同，所以骨架取出來的資訊會有落差，而且</a:t>
            </a:r>
            <a:r>
              <a:rPr lang="en-US" altLang="zh-TW" dirty="0" err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Ipcam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的視角有些許的魚眼效果，造成兩台攝影機拿到的影像不是一樣的。</a:t>
            </a:r>
            <a:endParaRPr lang="en-US" altLang="zh-TW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just"/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另一方面，我的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dataset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Fps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是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30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，而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on-line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版本因為需先及時得到骨架結果才能做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step2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的動作預測，造成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Fps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只剩下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8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，變成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On-line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版本取得的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data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與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dataset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差異度太大，才會造成在實作時，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On-line system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的效果反而變得不太理想。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9007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Conclusion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經過這次的經驗後，我將來在設計系統時應該要考慮到更多關於適應性上的問題，避免造成這次出現的情況，僅管在相同場景，但改變了攝影機與視角後結果就相差甚多。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3657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Reference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[1]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Leonid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Pishchulin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Eldar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Insafutdinov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Siyu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Tang,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Bjoern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Andres,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Mykhaylo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Andriluka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Peter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Gehler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Bernt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Schiele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“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DeepCut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 Joint Subset Partition and Labeling for Multi Person Pose Estimation”, 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CVPR2016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[2]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Kaiming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He,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Xiangyu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Zhang,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Shaoqing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Ren, Jian Sun, “Deep Residual Learning for Image Recognition”, 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CVPR2016</a:t>
            </a:r>
          </a:p>
          <a:p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[3]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RNN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以及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LSTM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的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介紹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/>
            </a:r>
            <a:b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2"/>
              </a:rPr>
              <a:t>https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2"/>
              </a:rPr>
              <a:t>://read01.com/zh-tw/BaBkem.html#.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  <a:hlinkClick r:id="rId2"/>
              </a:rPr>
              <a:t>Wk9cglXXZhF</a:t>
            </a:r>
            <a:endParaRPr lang="en-US" altLang="zh-TW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[4]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 err="1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Fouzi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Harrou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Nabil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Zerrouki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Ying Sun, and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Amrane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Houacine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, ” Vision-Based Fall Detection System for Improving Safety of Elderly People”, IEEE 2017 Journals &amp; Magazines Volume: 20, Issue: 6 Pages: 49 - 55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3984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目錄 </a:t>
            </a:r>
            <a:r>
              <a:rPr lang="en-US" altLang="zh-TW" dirty="0" smtClean="0"/>
              <a:t>(2/2)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On-line </a:t>
            </a:r>
            <a:r>
              <a:rPr lang="en-US" altLang="zh-TW" dirty="0" smtClean="0"/>
              <a:t>system</a:t>
            </a:r>
          </a:p>
          <a:p>
            <a:pPr lvl="1"/>
            <a:r>
              <a:rPr lang="en-US" altLang="zh-TW" dirty="0" smtClean="0"/>
              <a:t>No person in scenario</a:t>
            </a:r>
          </a:p>
          <a:p>
            <a:pPr lvl="1"/>
            <a:r>
              <a:rPr lang="en-US" altLang="zh-TW" dirty="0" smtClean="0"/>
              <a:t>Rule for alarm decision</a:t>
            </a:r>
          </a:p>
          <a:p>
            <a:r>
              <a:rPr lang="en-US" altLang="zh-TW" dirty="0" smtClean="0"/>
              <a:t>On-line demo</a:t>
            </a:r>
          </a:p>
          <a:p>
            <a:r>
              <a:rPr lang="en-US" altLang="zh-TW" dirty="0" smtClean="0"/>
              <a:t>Discussion</a:t>
            </a:r>
            <a:endParaRPr lang="en-US" altLang="zh-TW" dirty="0"/>
          </a:p>
          <a:p>
            <a:r>
              <a:rPr lang="en-US" altLang="zh-TW" dirty="0" smtClean="0"/>
              <a:t>Conclusion</a:t>
            </a:r>
          </a:p>
          <a:p>
            <a:r>
              <a:rPr lang="en-US" altLang="zh-TW" dirty="0" smtClean="0"/>
              <a:t>Reference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6585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Motivation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95400" y="1981201"/>
            <a:ext cx="8621684" cy="3809999"/>
          </a:xfrm>
        </p:spPr>
        <p:txBody>
          <a:bodyPr/>
          <a:lstStyle/>
          <a:p>
            <a:pPr algn="just"/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因高齡化社會的來臨，目前長照機構的服務人員不足以因應高齡人口的成長，因此欲開發一套居家照護的安全警示系統，目的在使一個人在家時若發生意外導致昏迷時，可以及時被發現並救治，以避免連治療黃金時間錯失的狀況。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4595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Introduction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95400" y="1981201"/>
            <a:ext cx="8987444" cy="3809999"/>
          </a:xfrm>
        </p:spPr>
        <p:txBody>
          <a:bodyPr/>
          <a:lstStyle/>
          <a:p>
            <a:pPr algn="just"/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目前的安全警示系統目標在於透過深度學習與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2D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人體骨架節點的特徵資訊，來作動作辨識，此動作都定義為與跌倒相關的動作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站立、走路、跌倒、躺平、起身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，得到動作辨識的結果後，再透過分析跌倒時動作發生的特性，來決定是否要發出警示。</a:t>
            </a:r>
            <a:endParaRPr lang="en-US" altLang="zh-TW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對於使用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dataset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獲得的研究成果，轉換為可以直接使用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webcam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來作連動，使其更具應用性。</a:t>
            </a:r>
            <a:endParaRPr lang="zh-TW" altLang="en-US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05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Dataset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TW" altLang="en-US" dirty="0" smtClean="0"/>
                  <a:t>使用自己拍攝的影片，內容大多是從畫面外走入畫面內後跌倒並爬起來的影片，以</a:t>
                </a:r>
                <a:r>
                  <a:rPr lang="en-US" altLang="zh-TW" dirty="0" err="1" smtClean="0"/>
                  <a:t>Ipcam</a:t>
                </a:r>
                <a:r>
                  <a:rPr lang="zh-TW" altLang="en-US" dirty="0" smtClean="0"/>
                  <a:t>拍攝並模擬監視器視角來拍攝。</a:t>
                </a:r>
                <a:endParaRPr lang="en-US" altLang="zh-TW" dirty="0" smtClean="0"/>
              </a:p>
              <a:p>
                <a:r>
                  <a:rPr lang="zh-TW" altLang="en-US" dirty="0" smtClean="0"/>
                  <a:t>實驗中擷取了多個跌倒片段中總共</a:t>
                </a:r>
                <a:r>
                  <a:rPr lang="en-US" altLang="zh-TW" dirty="0" smtClean="0"/>
                  <a:t>11600</a:t>
                </a:r>
                <a:r>
                  <a:rPr lang="zh-TW" altLang="en-US" dirty="0" smtClean="0"/>
                  <a:t>張</a:t>
                </a:r>
                <a:r>
                  <a:rPr lang="en-US" altLang="zh-TW" dirty="0" smtClean="0"/>
                  <a:t>frame</a:t>
                </a:r>
                <a:r>
                  <a:rPr lang="zh-TW" altLang="en-US" dirty="0" smtClean="0"/>
                  <a:t>，來分成</a:t>
                </a:r>
                <a:r>
                  <a:rPr lang="en-US" altLang="zh-TW" dirty="0" smtClean="0"/>
                  <a:t>1450</a:t>
                </a:r>
                <a:r>
                  <a:rPr lang="zh-TW" altLang="en-US" dirty="0" smtClean="0"/>
                  <a:t>個</a:t>
                </a:r>
                <a:r>
                  <a:rPr lang="en-US" altLang="zh-TW" dirty="0" smtClean="0"/>
                  <a:t>sample</a:t>
                </a:r>
                <a:r>
                  <a:rPr lang="zh-TW" altLang="en-US" dirty="0" smtClean="0"/>
                  <a:t>作為</a:t>
                </a:r>
                <a:r>
                  <a:rPr lang="en-US" altLang="zh-TW" dirty="0" smtClean="0"/>
                  <a:t>dataset</a:t>
                </a:r>
                <a:r>
                  <a:rPr lang="zh-TW" altLang="en-US" dirty="0" smtClean="0"/>
                  <a:t>。</a:t>
                </a:r>
                <a:r>
                  <a:rPr lang="en-US" altLang="zh-TW" dirty="0" smtClean="0"/>
                  <a:t>(LSTM</a:t>
                </a:r>
                <a:r>
                  <a:rPr lang="zh-TW" altLang="en-US" dirty="0" smtClean="0"/>
                  <a:t>的每個</a:t>
                </a:r>
                <a:r>
                  <a:rPr lang="en-US" altLang="zh-TW" dirty="0" smtClean="0"/>
                  <a:t>sample</a:t>
                </a:r>
                <a:r>
                  <a:rPr lang="zh-TW" altLang="en-US" dirty="0" smtClean="0"/>
                  <a:t>為</a:t>
                </a:r>
                <a:r>
                  <a:rPr lang="en-US" altLang="zh-TW" dirty="0" smtClean="0"/>
                  <a:t>8</a:t>
                </a:r>
                <a:r>
                  <a:rPr lang="zh-TW" altLang="en-US" dirty="0" smtClean="0"/>
                  <a:t>張</a:t>
                </a:r>
                <a:r>
                  <a:rPr lang="en-US" altLang="zh-TW" dirty="0" smtClean="0"/>
                  <a:t>frame</a:t>
                </a:r>
                <a:r>
                  <a:rPr lang="zh-TW" altLang="en-US" dirty="0" smtClean="0"/>
                  <a:t>，因此</a:t>
                </a:r>
                <a14:m>
                  <m:oMath xmlns:m="http://schemas.openxmlformats.org/officeDocument/2006/math"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1450</m:t>
                    </m:r>
                    <m:r>
                      <a:rPr lang="zh-TW" altLang="en-US" i="1" dirty="0" smtClean="0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8=11600</m:t>
                    </m:r>
                  </m:oMath>
                </a14:m>
                <a:r>
                  <a:rPr lang="en-US" altLang="zh-TW" dirty="0" smtClean="0"/>
                  <a:t>)</a:t>
                </a:r>
                <a:endParaRPr lang="zh-TW" altLang="en-US" dirty="0"/>
              </a:p>
            </p:txBody>
          </p:sp>
        </mc:Choice>
        <mc:Fallback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571" t="-1600" r="-3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8" name="Picture 4" descr="https://scontent-tpe1-1.xx.fbcdn.net/v/t35.0-12/s2048x2048/26613106_1653586694708510_1189352819_o.jpg?oh=5c316bc09aaeaf183a6264337a7c1391&amp;oe=5A50C3BF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51" r="36020" b="17508"/>
          <a:stretch/>
        </p:blipFill>
        <p:spPr bwMode="auto">
          <a:xfrm>
            <a:off x="7506392" y="3591099"/>
            <a:ext cx="2177935" cy="2699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4"/>
          <a:srcRect t="1608"/>
          <a:stretch/>
        </p:blipFill>
        <p:spPr>
          <a:xfrm>
            <a:off x="1494906" y="3591099"/>
            <a:ext cx="4930448" cy="2699922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2701637" y="6421182"/>
            <a:ext cx="2749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Input image (1920x1080)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8176013" y="6421182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 smtClean="0"/>
              <a:t>IPcam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77466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Method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TW" dirty="0" smtClean="0"/>
          </a:p>
          <a:p>
            <a:r>
              <a:rPr lang="en-US" altLang="zh-TW" dirty="0" smtClean="0"/>
              <a:t>Step1 – 2D skeleton Extraction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Step2 – Action prediction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3232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Step1 – 2D skeleton </a:t>
            </a:r>
            <a:r>
              <a:rPr lang="en-US" altLang="zh-TW" dirty="0" smtClean="0"/>
              <a:t>Extraction</a:t>
            </a:r>
            <a:r>
              <a:rPr lang="zh-TW" altLang="en-US" dirty="0" smtClean="0"/>
              <a:t> </a:t>
            </a:r>
            <a:r>
              <a:rPr lang="en-US" altLang="zh-TW" dirty="0" smtClean="0"/>
              <a:t>(1/2)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我們選擇使用人體</a:t>
            </a:r>
            <a:r>
              <a:rPr lang="en-US" altLang="zh-TW" dirty="0" smtClean="0"/>
              <a:t>2D</a:t>
            </a:r>
            <a:r>
              <a:rPr lang="zh-TW" altLang="en-US" dirty="0" smtClean="0"/>
              <a:t>的骨架節點</a:t>
            </a:r>
            <a:r>
              <a:rPr lang="en-US" altLang="zh-TW" dirty="0" smtClean="0"/>
              <a:t>x-y</a:t>
            </a:r>
            <a:r>
              <a:rPr lang="zh-TW" altLang="en-US" dirty="0" smtClean="0"/>
              <a:t>位置作為特徵，將用於</a:t>
            </a:r>
            <a:r>
              <a:rPr lang="en-US" altLang="zh-TW" dirty="0"/>
              <a:t>s</a:t>
            </a:r>
            <a:r>
              <a:rPr lang="en-US" altLang="zh-TW" dirty="0" smtClean="0"/>
              <a:t>tep2</a:t>
            </a:r>
            <a:r>
              <a:rPr lang="zh-TW" altLang="en-US" dirty="0" smtClean="0"/>
              <a:t>中的動作辨識，因此在</a:t>
            </a:r>
            <a:r>
              <a:rPr lang="en-US" altLang="zh-TW" dirty="0" smtClean="0"/>
              <a:t>step1</a:t>
            </a:r>
            <a:r>
              <a:rPr lang="zh-TW" altLang="en-US" dirty="0" smtClean="0"/>
              <a:t>中，需要先將</a:t>
            </a:r>
            <a:r>
              <a:rPr lang="en-US" altLang="zh-TW" dirty="0" smtClean="0"/>
              <a:t>dataset</a:t>
            </a:r>
            <a:r>
              <a:rPr lang="zh-TW" altLang="en-US" dirty="0" smtClean="0"/>
              <a:t>中的</a:t>
            </a:r>
            <a:r>
              <a:rPr lang="en-US" altLang="zh-TW" dirty="0" smtClean="0"/>
              <a:t>11600</a:t>
            </a:r>
            <a:r>
              <a:rPr lang="zh-TW" altLang="en-US" dirty="0" smtClean="0"/>
              <a:t>張</a:t>
            </a:r>
            <a:r>
              <a:rPr lang="en-US" altLang="zh-TW" dirty="0" smtClean="0"/>
              <a:t>frame</a:t>
            </a:r>
            <a:r>
              <a:rPr lang="zh-TW" altLang="en-US" dirty="0" smtClean="0"/>
              <a:t>先經過一個</a:t>
            </a:r>
            <a:r>
              <a:rPr lang="en-US" altLang="zh-TW" dirty="0" smtClean="0"/>
              <a:t>CNN</a:t>
            </a:r>
            <a:r>
              <a:rPr lang="zh-TW" altLang="en-US" dirty="0" smtClean="0"/>
              <a:t>的模型來找出骨架點位置。</a:t>
            </a:r>
            <a:endParaRPr lang="zh-TW" altLang="en-US" dirty="0"/>
          </a:p>
        </p:txBody>
      </p:sp>
      <p:grpSp>
        <p:nvGrpSpPr>
          <p:cNvPr id="4" name="群組 3"/>
          <p:cNvGrpSpPr/>
          <p:nvPr/>
        </p:nvGrpSpPr>
        <p:grpSpPr>
          <a:xfrm>
            <a:off x="2240440" y="2948184"/>
            <a:ext cx="7446107" cy="3846286"/>
            <a:chOff x="201971" y="18382082"/>
            <a:chExt cx="8130871" cy="3846286"/>
          </a:xfrm>
        </p:grpSpPr>
        <p:sp>
          <p:nvSpPr>
            <p:cNvPr id="5" name="圓角矩形 4"/>
            <p:cNvSpPr/>
            <p:nvPr/>
          </p:nvSpPr>
          <p:spPr>
            <a:xfrm>
              <a:off x="201971" y="18382082"/>
              <a:ext cx="2104572" cy="384628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00B0F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noFill/>
              </a:endParaRPr>
            </a:p>
          </p:txBody>
        </p:sp>
        <p:sp>
          <p:nvSpPr>
            <p:cNvPr id="6" name="文字方塊 5"/>
            <p:cNvSpPr txBox="1"/>
            <p:nvPr/>
          </p:nvSpPr>
          <p:spPr>
            <a:xfrm>
              <a:off x="261725" y="18578794"/>
              <a:ext cx="17770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400" dirty="0" smtClean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Input frame</a:t>
              </a:r>
              <a:endParaRPr lang="zh-TW" altLang="en-US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9856" y="19737868"/>
              <a:ext cx="1828801" cy="1134714"/>
            </a:xfrm>
            <a:prstGeom prst="rect">
              <a:avLst/>
            </a:prstGeom>
          </p:spPr>
        </p:pic>
        <p:sp>
          <p:nvSpPr>
            <p:cNvPr id="8" name="文字方塊 7"/>
            <p:cNvSpPr txBox="1"/>
            <p:nvPr/>
          </p:nvSpPr>
          <p:spPr>
            <a:xfrm>
              <a:off x="631560" y="21257320"/>
              <a:ext cx="17420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dirty="0" smtClean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1920x1080x3</a:t>
              </a:r>
              <a:endParaRPr lang="zh-TW" altLang="en-US" sz="20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向右箭號 8"/>
            <p:cNvSpPr/>
            <p:nvPr/>
          </p:nvSpPr>
          <p:spPr>
            <a:xfrm>
              <a:off x="2456770" y="19968081"/>
              <a:ext cx="533010" cy="674288"/>
            </a:xfrm>
            <a:prstGeom prst="rightArrow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圓角矩形 9"/>
            <p:cNvSpPr/>
            <p:nvPr/>
          </p:nvSpPr>
          <p:spPr>
            <a:xfrm>
              <a:off x="3140007" y="18382082"/>
              <a:ext cx="2104572" cy="384628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00B0F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solidFill>
                  <a:srgbClr val="00B0F0"/>
                </a:solidFill>
              </a:endParaRPr>
            </a:p>
          </p:txBody>
        </p:sp>
        <p:sp>
          <p:nvSpPr>
            <p:cNvPr id="11" name="文字方塊 10"/>
            <p:cNvSpPr txBox="1"/>
            <p:nvPr/>
          </p:nvSpPr>
          <p:spPr>
            <a:xfrm>
              <a:off x="3343175" y="18578794"/>
              <a:ext cx="91231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400" dirty="0" smtClean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CNN</a:t>
              </a:r>
              <a:endParaRPr lang="zh-TW" altLang="en-US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圓角矩形 11"/>
            <p:cNvSpPr/>
            <p:nvPr/>
          </p:nvSpPr>
          <p:spPr>
            <a:xfrm>
              <a:off x="3185029" y="19737868"/>
              <a:ext cx="2008159" cy="1134713"/>
            </a:xfrm>
            <a:prstGeom prst="round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sz="2400" dirty="0" smtClean="0"/>
                <a:t>Skeleton Pose Estimation</a:t>
              </a:r>
              <a:endParaRPr lang="zh-TW" altLang="en-US" sz="2400" dirty="0"/>
            </a:p>
          </p:txBody>
        </p:sp>
        <p:sp>
          <p:nvSpPr>
            <p:cNvPr id="13" name="向右箭號 12"/>
            <p:cNvSpPr/>
            <p:nvPr/>
          </p:nvSpPr>
          <p:spPr>
            <a:xfrm>
              <a:off x="5394806" y="20043615"/>
              <a:ext cx="533010" cy="674288"/>
            </a:xfrm>
            <a:prstGeom prst="rightArrow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圓角矩形 13"/>
            <p:cNvSpPr/>
            <p:nvPr/>
          </p:nvSpPr>
          <p:spPr>
            <a:xfrm>
              <a:off x="6078043" y="18382082"/>
              <a:ext cx="2104572" cy="384628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00B0F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noFill/>
              </a:endParaRPr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6123066" y="18528285"/>
              <a:ext cx="22097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400" dirty="0" smtClean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Skeleton Pose Estimation</a:t>
              </a:r>
              <a:endParaRPr lang="zh-TW" altLang="en-US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文字方塊 15"/>
            <p:cNvSpPr txBox="1"/>
            <p:nvPr/>
          </p:nvSpPr>
          <p:spPr>
            <a:xfrm>
              <a:off x="6284511" y="21091162"/>
              <a:ext cx="189810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TW" sz="1800" dirty="0" smtClean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Spatial features</a:t>
              </a:r>
              <a:br>
                <a:rPr lang="en-US" altLang="zh-TW" sz="1800" dirty="0" smtClean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altLang="zh-TW" sz="1800" dirty="0" smtClean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[ 14 joints ]</a:t>
              </a:r>
            </a:p>
            <a:p>
              <a:pPr algn="r"/>
              <a:r>
                <a:rPr lang="en-US" altLang="zh-TW" sz="1800" dirty="0" smtClean="0">
                  <a:solidFill>
                    <a:srgbClr val="00B0F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X-Y coordinates</a:t>
              </a:r>
              <a:endParaRPr lang="zh-TW" altLang="en-US" sz="1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4250" y="19741890"/>
              <a:ext cx="1841744" cy="113069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258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Step1 – 2D skeleton </a:t>
            </a:r>
            <a:r>
              <a:rPr lang="en-US" altLang="zh-TW" dirty="0" smtClean="0"/>
              <a:t>Extraction</a:t>
            </a:r>
            <a:r>
              <a:rPr lang="zh-TW" altLang="en-US" dirty="0" smtClean="0"/>
              <a:t> </a:t>
            </a:r>
            <a:r>
              <a:rPr lang="en-US" altLang="zh-TW" dirty="0" smtClean="0"/>
              <a:t>(2/2)</a:t>
            </a:r>
            <a:endParaRPr lang="zh-TW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1295400" y="1981201"/>
                <a:ext cx="9601200" cy="4286595"/>
              </a:xfrm>
            </p:spPr>
            <p:txBody>
              <a:bodyPr/>
              <a:lstStyle/>
              <a:p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輸入影像解析度皆為</a:t>
                </a:r>
                <a14:m>
                  <m:oMath xmlns:m="http://schemas.openxmlformats.org/officeDocument/2006/math">
                    <m:r>
                      <a:rPr lang="en-US" altLang="zh-TW" i="1" dirty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9</m:t>
                    </m:r>
                    <m:r>
                      <a:rPr lang="en-US" altLang="zh-TW" i="1" dirty="0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altLang="zh-TW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altLang="zh-TW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8</m:t>
                    </m:r>
                    <m:r>
                      <a:rPr lang="en-US" altLang="zh-TW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，輸出為人體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14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點骨架的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x-y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座標，其中骨架定義為頭、脖子、左右肩膀、手肘、手掌、臀部、膝蓋與腳掌。</a:t>
                </a:r>
                <a:endParaRPr lang="en-US" altLang="zh-TW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  <a:p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關於取出骨架節點的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CNN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模型，考慮到該模型訓練的困難度與複雜度極高，所以先採用由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MPII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中</a:t>
                </a:r>
                <a:r>
                  <a:rPr lang="en-US" altLang="zh-TW" dirty="0" err="1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DeeperCut</a:t>
                </a:r>
                <a:r>
                  <a:rPr lang="en-US" altLang="zh-TW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[1]</a:t>
                </a:r>
                <a:r>
                  <a:rPr lang="zh-TW" altLang="en-US" dirty="0" smtClean="0">
                    <a:solidFill>
                      <a:schemeClr val="tx2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團隊公開的單人骨架粹取模型。</a:t>
                </a:r>
                <a:endParaRPr lang="en-US" altLang="zh-TW" dirty="0" smtClean="0">
                  <a:solidFill>
                    <a:schemeClr val="tx2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  <a:p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其預訓練好的模型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(</a:t>
                </a:r>
                <a:r>
                  <a:rPr lang="en-US" altLang="zh-TW" dirty="0" err="1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pretrained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model)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採用的架構是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2015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年由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Microsoft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提出的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Resnet-152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 </a:t>
                </a:r>
                <a:r>
                  <a:rPr lang="en-US" altLang="zh-TW" dirty="0" smtClean="0">
                    <a:solidFill>
                      <a:srgbClr val="FF0000"/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[2]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(Residual neural network)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，其核心理念為透過將每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3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層的輸出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-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輸入獲得的殘餘值進行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learning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，目標是透過多層的架構使殘餘值趨近於</a:t>
                </a:r>
                <a:r>
                  <a:rPr lang="en-US" altLang="zh-TW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0</a:t>
                </a:r>
                <a:r>
                  <a:rPr lang="zh-TW" altLang="en-US" dirty="0" smtClean="0"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，除了避免多層會造成的錯誤放大效應外，還可以減少資料維度與降低運算時間等優點。</a:t>
                </a:r>
                <a:endParaRPr lang="en-US" altLang="zh-TW" dirty="0" smtClean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  <a:p>
                <a:endParaRPr lang="zh-TW" altLang="en-US" dirty="0"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295400" y="1981201"/>
                <a:ext cx="9601200" cy="4286595"/>
              </a:xfrm>
              <a:blipFill>
                <a:blip r:embed="rId2"/>
                <a:stretch>
                  <a:fillRect l="-571" t="-1422" r="-63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30416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7087C0F-7449-45C4-B248-63D02665BF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菱格紋簡報 (寬螢幕)</Template>
  <TotalTime>0</TotalTime>
  <Words>1582</Words>
  <Application>Microsoft Office PowerPoint</Application>
  <PresentationFormat>寬螢幕</PresentationFormat>
  <Paragraphs>131</Paragraphs>
  <Slides>28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5" baseType="lpstr">
      <vt:lpstr>Microsoft JhengHei UI</vt:lpstr>
      <vt:lpstr>微軟正黑體</vt:lpstr>
      <vt:lpstr>標楷體</vt:lpstr>
      <vt:lpstr>Arial</vt:lpstr>
      <vt:lpstr>Cambria Math</vt:lpstr>
      <vt:lpstr>Times New Roman</vt:lpstr>
      <vt:lpstr>Diamond Grid 16x9</vt:lpstr>
      <vt:lpstr>計算攝影學 期末專題   基於深度學習與 2D人體骨架節點之動作辨識</vt:lpstr>
      <vt:lpstr>目錄 (1/2)</vt:lpstr>
      <vt:lpstr>目錄 (2/2)</vt:lpstr>
      <vt:lpstr>Motivation</vt:lpstr>
      <vt:lpstr>Introduction</vt:lpstr>
      <vt:lpstr>Dataset</vt:lpstr>
      <vt:lpstr>Method</vt:lpstr>
      <vt:lpstr>Step1 – 2D skeleton Extraction (1/2)</vt:lpstr>
      <vt:lpstr>Step1 – 2D skeleton Extraction (2/2)</vt:lpstr>
      <vt:lpstr>Step2 – Action prediction(1/3)</vt:lpstr>
      <vt:lpstr>Step2 – Action prediction (2/3)</vt:lpstr>
      <vt:lpstr>Step2 – Action prediction (3/3)</vt:lpstr>
      <vt:lpstr>Experimental environment</vt:lpstr>
      <vt:lpstr>Experimental result (1/5)</vt:lpstr>
      <vt:lpstr>Experimental result (2/5)</vt:lpstr>
      <vt:lpstr>Experimental result (3/5)</vt:lpstr>
      <vt:lpstr>Experimental result (4/5)</vt:lpstr>
      <vt:lpstr>Experimental result (5/5)</vt:lpstr>
      <vt:lpstr>Off-line demo</vt:lpstr>
      <vt:lpstr>On-line system</vt:lpstr>
      <vt:lpstr>No person in scenario</vt:lpstr>
      <vt:lpstr>Rule for alarm decision (1/2)</vt:lpstr>
      <vt:lpstr>Rule for alarm decision (2/2)</vt:lpstr>
      <vt:lpstr>On-line demo</vt:lpstr>
      <vt:lpstr>Discussion</vt:lpstr>
      <vt:lpstr>Discussion</vt:lpstr>
      <vt:lpstr>Conclusion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2018-01-05T07:18:45Z</dcterms:created>
  <dcterms:modified xsi:type="dcterms:W3CDTF">2018-01-05T12:41:36Z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TC030310159991</vt:lpwstr>
  </property>
</Properties>
</file>

<file path=docProps/thumbnail.jpeg>
</file>